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4"/>
  </p:notesMasterIdLst>
  <p:sldIdLst>
    <p:sldId id="767" r:id="rId2"/>
    <p:sldId id="775" r:id="rId3"/>
    <p:sldId id="776" r:id="rId4"/>
    <p:sldId id="855" r:id="rId5"/>
    <p:sldId id="854" r:id="rId6"/>
    <p:sldId id="795" r:id="rId7"/>
    <p:sldId id="734" r:id="rId8"/>
    <p:sldId id="736" r:id="rId9"/>
    <p:sldId id="735" r:id="rId10"/>
    <p:sldId id="851" r:id="rId11"/>
    <p:sldId id="852" r:id="rId12"/>
    <p:sldId id="853" r:id="rId13"/>
    <p:sldId id="733" r:id="rId14"/>
    <p:sldId id="563" r:id="rId15"/>
    <p:sldId id="562" r:id="rId16"/>
    <p:sldId id="737" r:id="rId17"/>
    <p:sldId id="738" r:id="rId18"/>
    <p:sldId id="769" r:id="rId19"/>
    <p:sldId id="739" r:id="rId20"/>
    <p:sldId id="740" r:id="rId21"/>
    <p:sldId id="741" r:id="rId22"/>
    <p:sldId id="7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295"/>
    <a:srgbClr val="1F1321"/>
    <a:srgbClr val="A23C33"/>
    <a:srgbClr val="AE461D"/>
    <a:srgbClr val="EC5599"/>
    <a:srgbClr val="EFA750"/>
    <a:srgbClr val="A4A4A4"/>
    <a:srgbClr val="28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221" autoAdjust="0"/>
    <p:restoredTop sz="92362" autoAdjust="0"/>
  </p:normalViewPr>
  <p:slideViewPr>
    <p:cSldViewPr snapToGrid="0">
      <p:cViewPr>
        <p:scale>
          <a:sx n="75" d="100"/>
          <a:sy n="75" d="100"/>
        </p:scale>
        <p:origin x="-7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F89C-783E-4F28-875C-B1DB68F01CD7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308-1C1E-4045-84EF-F7227CCD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1D869C-6E65-480A-97B6-3F37C26C4913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996A-148A-4C64-9568-E134E4471B4D}" type="datetime1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221-E537-4761-8A9A-B8318F25F493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4E73-F3AC-4622-8AE4-A470379CAD82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0289-4009-4BAF-A9FF-FA4550EB4082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3814-DDAA-40C6-97FE-4B0A0F6D88F2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3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4F8-026D-465B-BF14-1DF31CD6A0AA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FCA-19B3-4775-AAA8-1CAC3B3922CD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6419-3268-420C-A8CD-2B8BC3D1E416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79FC-CE63-4F22-8FD1-06B8CD184C26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2E72-1F53-435C-AED9-27162D51ABAD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CB8A-CD7A-4AAB-99E1-CFDEB27F80DC}" type="datetime1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3B2D-1E17-444C-9088-7CCBC1017AFA}" type="datetime1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E0-B7AE-4251-AC8D-81C08E866A17}" type="datetime1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73AF-2424-4581-BF8F-7C7C1CDE79DE}" type="datetime1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EF8-D257-4880-A531-A49F7EF0A73B}" type="datetime1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792-FCDF-458F-B6CB-340FA24F8F2B}" type="datetime1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2DC17-0012-452B-B22B-E5C3ADC8D3D8}" type="datetime1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thecamreport.com/images/stress.gif&amp;imgrefurl=http://www.thecamreport.com/?cat%3D19&amp;h=311&amp;w=424&amp;sz=15&amp;hl=en&amp;start=1&amp;tbnid=F2ksXDvbmZyYcM:&amp;tbnh=92&amp;tbnw=126&amp;prev=/images?q%3Dstress%26gbv%3D2%26hl%3D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thecamreport.com/images/stress.gif&amp;imgrefurl=http://www.thecamreport.com/?cat%3D19&amp;h=311&amp;w=424&amp;sz=15&amp;hl=en&amp;start=1&amp;tbnid=F2ksXDvbmZyYcM:&amp;tbnh=92&amp;tbnw=126&amp;prev=/images?q%3Dstress%26gbv%3D2%26hl%3D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thecamreport.com/images/stress.gif&amp;imgrefurl=http://www.thecamreport.com/?cat%3D19&amp;h=311&amp;w=424&amp;sz=15&amp;hl=en&amp;start=1&amp;tbnid=F2ksXDvbmZyYcM:&amp;tbnh=92&amp;tbnw=126&amp;prev=/images?q%3Dstress%26gbv%3D2%26hl%3D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thecamreport.com/images/stress.gif&amp;imgrefurl=http://www.thecamreport.com/?cat%3D19&amp;h=311&amp;w=424&amp;sz=15&amp;hl=en&amp;start=1&amp;tbnid=F2ksXDvbmZyYcM:&amp;tbnh=92&amp;tbnw=126&amp;prev=/images?q%3Dstress%26gbv%3D2%26hl%3D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greenhealthinformation.com/wp-content/pic/stress.jpg&amp;imgrefurl=http://greenhealthinformation.com/category/stress/&amp;h=302&amp;w=455&amp;sz=20&amp;hl=en&amp;start=23&amp;tbnid=oI5GqSIkwm4HbM:&amp;tbnh=85&amp;tbnw=128&amp;prev=/images?q%3Dstress%26start%3D20%26gbv%3D2%26ndsp%3D20%26hl%3Den%26sa%3D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7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مدیریت استرس</a:t>
            </a:r>
            <a:endParaRPr lang="en-US" sz="7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3683000"/>
            <a:ext cx="5765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54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تعریف استرس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606800"/>
            <a:ext cx="26193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1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lvl="0" indent="-285750" rtl="1">
              <a:spcBef>
                <a:spcPct val="20000"/>
              </a:spcBef>
              <a:spcAft>
                <a:spcPts val="600"/>
              </a:spcAft>
            </a:pPr>
            <a:r>
              <a:rPr lang="fa-IR" altLang="fa-IR" b="1" dirty="0" smtClean="0">
                <a:ln>
                  <a:noFill/>
                </a:ln>
                <a:solidFill>
                  <a:srgbClr val="C00000"/>
                </a:solidFill>
                <a:latin typeface="IPT.Traffic" panose="00000400000000000000" pitchFamily="2" charset="2"/>
                <a:cs typeface="B Zar" panose="00000400000000000000" pitchFamily="2" charset="-78"/>
              </a:rPr>
              <a:t>واژه استرس</a:t>
            </a:r>
            <a:r>
              <a:rPr lang="ar-SA" altLang="fa-IR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IPT.Traffic" panose="00000400000000000000" pitchFamily="2" charset="2"/>
                <a:cs typeface="B Zar" panose="00000400000000000000" pitchFamily="2" charset="-78"/>
              </a:rPr>
              <a:t/>
            </a:r>
            <a:br>
              <a:rPr lang="ar-SA" altLang="fa-IR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IPT.Traffic" panose="00000400000000000000" pitchFamily="2" charset="2"/>
                <a:cs typeface="B Zar" panose="00000400000000000000" pitchFamily="2" charset="-78"/>
              </a:rPr>
            </a:br>
            <a:endParaRPr lang="en-US" b="1" dirty="0">
              <a:latin typeface="IPT.Traffic" panose="00000400000000000000" pitchFamily="2" charset="2"/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ar-SA" alt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استرس واژه‌اي است در اصل به معني </a:t>
            </a:r>
            <a:r>
              <a:rPr lang="ar-SA" alt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فشار و </a:t>
            </a:r>
            <a:r>
              <a:rPr lang="ar-SA" alt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نيرو</a:t>
            </a:r>
            <a:r>
              <a:rPr lang="fa-IR" alt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است.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alt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در جهان 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فيزيكي</a:t>
            </a:r>
            <a:r>
              <a:rPr lang="fa-IR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alt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هر گاه فشاري بر چيزي وارد شود 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كنشي </a:t>
            </a:r>
            <a:r>
              <a:rPr lang="ar-SA" alt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بر آن وارد مي‌كند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،</a:t>
            </a:r>
            <a:r>
              <a:rPr lang="fa-IR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alt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ثبات اجزاي دروني آن را بر هم 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مي‌زند</a:t>
            </a:r>
            <a:r>
              <a:rPr lang="fa-IR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alt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و تنشي در آن 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پديد</a:t>
            </a:r>
            <a:r>
              <a:rPr lang="fa-IR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مي‌آورد و </a:t>
            </a:r>
            <a:r>
              <a:rPr lang="ar-SA" altLang="fa-IR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سرانجام آن شي را به واكنش </a:t>
            </a:r>
            <a:r>
              <a:rPr lang="fa-IR" altLang="fa-I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وا می دارد.</a:t>
            </a:r>
            <a:endParaRPr lang="en-US" altLang="fa-IR" sz="2800" b="1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/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535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altLang="fa-IR" sz="4000" b="1" dirty="0">
                <a:ln>
                  <a:noFill/>
                </a:ln>
                <a:solidFill>
                  <a:srgbClr val="C00000"/>
                </a:solidFill>
                <a:latin typeface="IPT.Traffic" panose="00000400000000000000" pitchFamily="2" charset="2"/>
                <a:cs typeface="B Zar" panose="00000400000000000000" pitchFamily="2" charset="-78"/>
              </a:rPr>
              <a:t>تعریف </a:t>
            </a:r>
            <a:r>
              <a:rPr lang="ar-SA" altLang="fa-IR" sz="4000" b="1" dirty="0">
                <a:ln>
                  <a:noFill/>
                </a:ln>
                <a:solidFill>
                  <a:srgbClr val="C00000"/>
                </a:solidFill>
                <a:latin typeface="IPT.Traffic" panose="00000400000000000000" pitchFamily="2" charset="2"/>
                <a:cs typeface="B Zar" panose="00000400000000000000" pitchFamily="2" charset="-78"/>
              </a:rPr>
              <a:t>استرس</a:t>
            </a:r>
            <a:r>
              <a:rPr lang="ar-SA" altLang="fa-IR" sz="25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IPT.Traffic" panose="00000400000000000000" pitchFamily="2" charset="2"/>
                <a:cs typeface="B Zar" panose="00000400000000000000" pitchFamily="2" charset="-78"/>
              </a:rPr>
              <a:t/>
            </a:r>
            <a:br>
              <a:rPr lang="ar-SA" altLang="fa-IR" sz="25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IPT.Traffic" panose="00000400000000000000" pitchFamily="2" charset="2"/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ar-SA" alt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در مهندسي گفته مي‌شود كه </a:t>
            </a:r>
            <a:r>
              <a:rPr lang="fa-IR" alt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: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ar-SA" alt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هر </a:t>
            </a:r>
            <a:r>
              <a:rPr lang="ar-SA" alt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گاه فشار وارده از مقاومت شي در گذرد آن شي متلاشي مي‌شود </a:t>
            </a:r>
            <a:r>
              <a:rPr lang="ar-SA" alt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و </a:t>
            </a:r>
            <a:r>
              <a:rPr lang="ar-SA" alt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از وضعيت موجودش در مي‌آيد. </a:t>
            </a:r>
            <a:endParaRPr lang="fa-IR" altLang="fa-IR" b="1" dirty="0" smtClean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ar-SA" altLang="fa-IR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روانشناسان </a:t>
            </a:r>
            <a:r>
              <a:rPr lang="ar-SA" altLang="fa-IR" b="1" dirty="0"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و ديگر صاحبنظران استرس نيز مي‌گويند روي هم جمع شدن رويداد‌هاي زندگي كه سازگاري فرد را با وضع موجودش بر هم مي‌زند موجب استرس مي‌شود</a:t>
            </a:r>
            <a:endParaRPr lang="en-US" altLang="fa-IR" b="1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83992A"/>
              </a:buClr>
            </a:pPr>
            <a:endParaRPr lang="en-US" altLang="fa-IR" b="1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777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altLang="en-US" sz="4000" b="1" kern="0" dirty="0">
                <a:ln>
                  <a:noFill/>
                </a:ln>
                <a:solidFill>
                  <a:srgbClr val="FF0000"/>
                </a:solidFill>
                <a:latin typeface="Arial"/>
                <a:cs typeface="Zar" pitchFamily="2" charset="-78"/>
              </a:rPr>
              <a:t>استرس چيست؟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Low" defTabSz="914400" rtl="1" fontAlgn="base">
              <a:lnSpc>
                <a:spcPct val="150000"/>
              </a:lnSpc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استرس عبارت است از شرايط يا موقعيتي که تحت آن فرد احساس مي کند با </a:t>
            </a:r>
            <a:r>
              <a:rPr lang="fa-IR" altLang="en-US" sz="2800" b="1" kern="0" dirty="0">
                <a:solidFill>
                  <a:srgbClr val="FF0000"/>
                </a:solidFill>
                <a:latin typeface="Arial"/>
                <a:cs typeface="Zar" pitchFamily="2" charset="-78"/>
              </a:rPr>
              <a:t>مطالبات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شديدي روبرو است که نمي تواند با کمک </a:t>
            </a:r>
            <a:r>
              <a:rPr lang="fa-IR" altLang="en-US" sz="2800" b="1" kern="0" dirty="0">
                <a:solidFill>
                  <a:srgbClr val="FF0000"/>
                </a:solidFill>
                <a:latin typeface="Arial"/>
                <a:cs typeface="Zar" pitchFamily="2" charset="-78"/>
              </a:rPr>
              <a:t>منابع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</a:t>
            </a:r>
            <a:r>
              <a:rPr lang="fa-IR" altLang="en-US" sz="2800" b="1" kern="0" dirty="0">
                <a:solidFill>
                  <a:srgbClr val="C00000"/>
                </a:solidFill>
                <a:latin typeface="Arial"/>
                <a:cs typeface="Zar" pitchFamily="2" charset="-78"/>
              </a:rPr>
              <a:t>فردي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و </a:t>
            </a:r>
            <a:r>
              <a:rPr lang="fa-IR" altLang="en-US" sz="2800" b="1" kern="0" dirty="0">
                <a:solidFill>
                  <a:srgbClr val="C00000"/>
                </a:solidFill>
                <a:latin typeface="Arial"/>
                <a:cs typeface="Zar" pitchFamily="2" charset="-78"/>
              </a:rPr>
              <a:t>اجتماعي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دردسترس از عهده حل آنها برآيد</a:t>
            </a:r>
            <a:r>
              <a:rPr lang="en-US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</a:t>
            </a:r>
            <a:endParaRPr lang="fa-IR" altLang="en-US" sz="2800" b="1" kern="0" dirty="0">
              <a:solidFill>
                <a:srgbClr val="2F1311"/>
              </a:solidFill>
              <a:latin typeface="Arial"/>
              <a:cs typeface="Zar" pitchFamily="2" charset="-78"/>
            </a:endParaRPr>
          </a:p>
          <a:p>
            <a:pPr marL="342900" lvl="0" indent="-342900" algn="justLow" defTabSz="914400" rtl="1" fontAlgn="base">
              <a:lnSpc>
                <a:spcPct val="150000"/>
              </a:lnSpc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استرس، يک موقعيت </a:t>
            </a:r>
            <a:r>
              <a:rPr lang="fa-IR" altLang="en-US" sz="2800" b="1" kern="0" dirty="0">
                <a:solidFill>
                  <a:srgbClr val="C00000"/>
                </a:solidFill>
                <a:latin typeface="Arial"/>
                <a:cs typeface="Zar" pitchFamily="2" charset="-78"/>
              </a:rPr>
              <a:t>فشار زا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، </a:t>
            </a:r>
            <a:r>
              <a:rPr lang="fa-IR" altLang="en-US" sz="2800" b="1" kern="0" dirty="0">
                <a:solidFill>
                  <a:srgbClr val="002060"/>
                </a:solidFill>
                <a:latin typeface="Arial"/>
                <a:cs typeface="Zar" pitchFamily="2" charset="-78"/>
              </a:rPr>
              <a:t>ناگهاني 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و </a:t>
            </a:r>
            <a:r>
              <a:rPr lang="fa-IR" altLang="en-US" sz="2800" b="1" kern="0" dirty="0">
                <a:solidFill>
                  <a:srgbClr val="00B0F0"/>
                </a:solidFill>
                <a:latin typeface="Arial"/>
                <a:cs typeface="Zar" pitchFamily="2" charset="-78"/>
              </a:rPr>
              <a:t>ناخواسته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6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9300"/>
            <a:ext cx="9601196" cy="1536699"/>
          </a:xfrm>
        </p:spPr>
        <p:txBody>
          <a:bodyPr>
            <a:noAutofit/>
          </a:bodyPr>
          <a:lstStyle/>
          <a:p>
            <a:pPr marL="285750" lvl="0" indent="-285750" rtl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a-IR" altLang="fa-IR" sz="32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تعریف کامل </a:t>
            </a:r>
            <a:r>
              <a:rPr lang="fa-IR" altLang="fa-IR" sz="3200" b="1" dirty="0" smtClean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استرس</a:t>
            </a:r>
            <a:r>
              <a:rPr lang="fa-IR" altLang="fa-IR" sz="32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fa-IR" altLang="fa-IR" sz="32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fa-IR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46300"/>
            <a:ext cx="9601196" cy="372956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fa-IR" sz="3200" b="1" dirty="0" smtClean="0">
                <a:cs typeface="B Zar" panose="00000400000000000000" pitchFamily="2" charset="-78"/>
              </a:rPr>
              <a:t>استرس </a:t>
            </a:r>
            <a:r>
              <a:rPr lang="fa-IR" altLang="fa-IR" sz="3200" b="1" dirty="0">
                <a:cs typeface="B Zar" panose="00000400000000000000" pitchFamily="2" charset="-78"/>
              </a:rPr>
              <a:t>مجموع </a:t>
            </a:r>
            <a:r>
              <a:rPr lang="fa-IR" altLang="fa-IR" sz="3200" b="1" dirty="0" smtClean="0">
                <a:cs typeface="B Zar" panose="00000400000000000000" pitchFamily="2" charset="-78"/>
              </a:rPr>
              <a:t>واکنش های جسمانی </a:t>
            </a:r>
            <a:r>
              <a:rPr lang="fa-IR" altLang="fa-IR" sz="3200" b="1" dirty="0">
                <a:cs typeface="B Zar" panose="00000400000000000000" pitchFamily="2" charset="-78"/>
              </a:rPr>
              <a:t>، </a:t>
            </a:r>
            <a:r>
              <a:rPr lang="fa-IR" altLang="fa-IR" sz="3200" b="1" dirty="0" smtClean="0">
                <a:cs typeface="B Zar" panose="00000400000000000000" pitchFamily="2" charset="-78"/>
              </a:rPr>
              <a:t>روانی ،  و </a:t>
            </a:r>
            <a:r>
              <a:rPr lang="fa-IR" altLang="fa-IR" sz="3200" b="1" dirty="0">
                <a:cs typeface="B Zar" panose="00000400000000000000" pitchFamily="2" charset="-78"/>
              </a:rPr>
              <a:t>رفتاری است که انسان در برابر عوامل درونی یا بیرونی برهم زننده </a:t>
            </a:r>
            <a:r>
              <a:rPr lang="fa-IR" alt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تعادل</a:t>
            </a:r>
            <a:r>
              <a:rPr lang="fa-IR" altLang="fa-IR" sz="3200" b="1" dirty="0">
                <a:cs typeface="B Zar" panose="00000400000000000000" pitchFamily="2" charset="-78"/>
              </a:rPr>
              <a:t> </a:t>
            </a:r>
            <a:r>
              <a:rPr lang="fa-IR" altLang="fa-IR" sz="3200" b="1" dirty="0" smtClean="0">
                <a:cs typeface="B Zar" panose="00000400000000000000" pitchFamily="2" charset="-78"/>
              </a:rPr>
              <a:t>نشان </a:t>
            </a:r>
            <a:r>
              <a:rPr lang="fa-IR" altLang="fa-IR" sz="3200" b="1" dirty="0">
                <a:cs typeface="B Zar" panose="00000400000000000000" pitchFamily="2" charset="-78"/>
              </a:rPr>
              <a:t>می دهد . </a:t>
            </a:r>
            <a:endParaRPr lang="en-US" altLang="fa-IR" sz="32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3200" dirty="0">
              <a:cs typeface="B Traffic" panose="00000400000000000000" pitchFamily="2" charset="-7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368800"/>
            <a:ext cx="31337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1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fa-IR" altLang="fa-IR" b="1" dirty="0" smtClean="0">
                <a:solidFill>
                  <a:srgbClr val="FF3300"/>
                </a:solidFill>
                <a:cs typeface="B Zar" panose="00000400000000000000" pitchFamily="2" charset="-78"/>
              </a:rPr>
              <a:t>عامل استرس زا</a:t>
            </a:r>
            <a:endParaRPr lang="en-US" altLang="fa-IR" b="1" dirty="0" smtClean="0">
              <a:solidFill>
                <a:srgbClr val="FF3300"/>
              </a:solidFill>
              <a:cs typeface="B Zar" panose="00000400000000000000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 eaLnBrk="1" hangingPunct="1">
              <a:lnSpc>
                <a:spcPct val="150000"/>
              </a:lnSpc>
              <a:defRPr/>
            </a:pPr>
            <a:r>
              <a:rPr lang="fa-IR" altLang="fa-IR" sz="2800" b="1" dirty="0" smtClean="0">
                <a:cs typeface="B Zar" panose="00000400000000000000" pitchFamily="2" charset="-78"/>
              </a:rPr>
              <a:t>هر محرکی که در انسان ایجاد </a:t>
            </a:r>
            <a:r>
              <a:rPr lang="fa-IR" alt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تنش </a:t>
            </a:r>
            <a:r>
              <a:rPr lang="fa-IR" altLang="fa-IR" sz="2800" b="1" dirty="0" smtClean="0">
                <a:cs typeface="B Zar" panose="00000400000000000000" pitchFamily="2" charset="-78"/>
              </a:rPr>
              <a:t>نماید و در او پاسخی را بر انگیزد </a:t>
            </a:r>
            <a:r>
              <a:rPr lang="fa-IR" alt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عامل استرس زا </a:t>
            </a:r>
            <a:r>
              <a:rPr lang="fa-IR" altLang="fa-IR" sz="2800" b="1" dirty="0" smtClean="0">
                <a:cs typeface="B Zar" panose="00000400000000000000" pitchFamily="2" charset="-78"/>
              </a:rPr>
              <a:t>شناخته می شود .</a:t>
            </a:r>
          </a:p>
          <a:p>
            <a:pPr algn="r" rtl="1" eaLnBrk="1" hangingPunct="1">
              <a:defRPr/>
            </a:pPr>
            <a:endParaRPr lang="fa-IR" altLang="fa-IR" sz="2800" b="1" dirty="0" smtClean="0">
              <a:cs typeface="B Zar" panose="00000400000000000000" pitchFamily="2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204913"/>
            <a:ext cx="242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2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a-IR" altLang="en-US" sz="6000" b="1" dirty="0" smtClean="0">
                <a:solidFill>
                  <a:srgbClr val="C00000"/>
                </a:solidFill>
                <a:cs typeface="Zar" pitchFamily="2" charset="-78"/>
              </a:rPr>
              <a:t>نشانه هاي استرس</a:t>
            </a:r>
            <a:r>
              <a:rPr lang="en-US" altLang="en-US" sz="6000" b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  <a:endParaRPr lang="en-US" alt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19500"/>
            <a:ext cx="5854700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85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z="4400" b="1" smtClean="0">
                <a:solidFill>
                  <a:srgbClr val="C00000"/>
                </a:solidFill>
                <a:cs typeface="Zar" pitchFamily="2" charset="-78"/>
              </a:rPr>
              <a:t>نشانه هاي استرس</a:t>
            </a:r>
            <a:r>
              <a:rPr lang="en-US" altLang="en-US" sz="4400" b="1" smtClean="0">
                <a:solidFill>
                  <a:srgbClr val="C00000"/>
                </a:solidFill>
                <a:cs typeface="Zar" pitchFamily="2" charset="-78"/>
              </a:rPr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1" y="2667000"/>
            <a:ext cx="10242549" cy="3425826"/>
          </a:xfrm>
        </p:spPr>
        <p:txBody>
          <a:bodyPr/>
          <a:lstStyle/>
          <a:p>
            <a:pPr algn="justLow" rtl="1" eaLnBrk="1" hangingPunct="1">
              <a:lnSpc>
                <a:spcPct val="200000"/>
              </a:lnSpc>
            </a:pPr>
            <a:r>
              <a:rPr lang="fa-IR" altLang="en-US" sz="2800" b="1" dirty="0" smtClean="0">
                <a:cs typeface="Zar" pitchFamily="2" charset="-78"/>
              </a:rPr>
              <a:t>سفت شدن عضلات</a:t>
            </a:r>
          </a:p>
          <a:p>
            <a:pPr algn="justLow" rtl="1" eaLnBrk="1" hangingPunct="1">
              <a:lnSpc>
                <a:spcPct val="200000"/>
              </a:lnSpc>
            </a:pPr>
            <a:r>
              <a:rPr lang="fa-IR" altLang="en-US" sz="2800" b="1" dirty="0" smtClean="0">
                <a:cs typeface="Zar" pitchFamily="2" charset="-78"/>
              </a:rPr>
              <a:t>عرق کردن بدن بويژه کف دستها و زير بغل</a:t>
            </a:r>
            <a:r>
              <a:rPr lang="fa-IR" altLang="en-US" sz="2800" b="1" dirty="0" smtClean="0">
                <a:cs typeface="Times New Roman" pitchFamily="18" charset="0"/>
              </a:rPr>
              <a:t>‌</a:t>
            </a:r>
            <a:r>
              <a:rPr lang="fa-IR" altLang="en-US" sz="2800" b="1" dirty="0" smtClean="0">
                <a:cs typeface="Zar" pitchFamily="2" charset="-78"/>
              </a:rPr>
              <a:t>ها</a:t>
            </a:r>
          </a:p>
          <a:p>
            <a:pPr algn="justLow" rtl="1" eaLnBrk="1" hangingPunct="1"/>
            <a:endParaRPr lang="fa-IR" altLang="en-US" sz="2400" dirty="0" smtClean="0">
              <a:cs typeface="Zar" pitchFamily="2" charset="-78"/>
            </a:endParaRPr>
          </a:p>
        </p:txBody>
      </p:sp>
      <p:pic>
        <p:nvPicPr>
          <p:cNvPr id="139269" name="Picture 5" descr="str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810000"/>
            <a:ext cx="284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z="4400" b="1" smtClean="0">
                <a:solidFill>
                  <a:srgbClr val="C00000"/>
                </a:solidFill>
                <a:cs typeface="Zar" pitchFamily="2" charset="-78"/>
              </a:rPr>
              <a:t>نشانه هاي استرس</a:t>
            </a:r>
            <a:r>
              <a:rPr lang="en-US" altLang="en-US" sz="4400" b="1" smtClean="0">
                <a:solidFill>
                  <a:srgbClr val="C00000"/>
                </a:solidFill>
                <a:cs typeface="Zar" pitchFamily="2" charset="-78"/>
              </a:rPr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1" y="2667000"/>
            <a:ext cx="10242549" cy="3425826"/>
          </a:xfrm>
        </p:spPr>
        <p:txBody>
          <a:bodyPr/>
          <a:lstStyle/>
          <a:p>
            <a:pPr algn="justLow" rtl="1" eaLnBrk="1" hangingPunct="1"/>
            <a:r>
              <a:rPr lang="fa-IR" altLang="en-US" sz="3200" b="1" dirty="0" smtClean="0">
                <a:cs typeface="Zar" pitchFamily="2" charset="-78"/>
              </a:rPr>
              <a:t>تند شدن ضربان قلب</a:t>
            </a:r>
          </a:p>
          <a:p>
            <a:pPr algn="justLow" rtl="1" eaLnBrk="1" hangingPunct="1"/>
            <a:r>
              <a:rPr lang="fa-IR" altLang="en-US" sz="3200" b="1" dirty="0" smtClean="0">
                <a:cs typeface="Zar" pitchFamily="2" charset="-78"/>
              </a:rPr>
              <a:t>تشديد دم وبازدم</a:t>
            </a:r>
          </a:p>
          <a:p>
            <a:pPr algn="justLow" rtl="1" eaLnBrk="1" hangingPunct="1"/>
            <a:r>
              <a:rPr lang="fa-IR" altLang="en-US" sz="3200" b="1" dirty="0" smtClean="0">
                <a:cs typeface="Zar" pitchFamily="2" charset="-78"/>
              </a:rPr>
              <a:t>ناآرامي معده</a:t>
            </a:r>
          </a:p>
          <a:p>
            <a:pPr algn="justLow" rtl="1" eaLnBrk="1" hangingPunct="1"/>
            <a:endParaRPr lang="fa-IR" altLang="en-US" sz="2400" dirty="0" smtClean="0">
              <a:cs typeface="Zar" pitchFamily="2" charset="-78"/>
            </a:endParaRPr>
          </a:p>
        </p:txBody>
      </p:sp>
      <p:pic>
        <p:nvPicPr>
          <p:cNvPr id="139269" name="Picture 5" descr="str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810000"/>
            <a:ext cx="284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3"/>
            <a:ext cx="10083798" cy="1151468"/>
          </a:xfrm>
        </p:spPr>
        <p:txBody>
          <a:bodyPr/>
          <a:lstStyle/>
          <a:p>
            <a:pPr algn="r" eaLnBrk="1" hangingPunct="1"/>
            <a:r>
              <a:rPr lang="fa-IR" altLang="en-US" sz="4400" b="1" dirty="0" smtClean="0">
                <a:solidFill>
                  <a:srgbClr val="C00000"/>
                </a:solidFill>
                <a:cs typeface="Zar" pitchFamily="2" charset="-78"/>
              </a:rPr>
              <a:t>نشانه هاي استرس</a:t>
            </a:r>
            <a:r>
              <a:rPr lang="en-US" altLang="en-US" sz="4400" b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2" y="2616200"/>
            <a:ext cx="10585448" cy="3476626"/>
          </a:xfrm>
        </p:spPr>
        <p:txBody>
          <a:bodyPr/>
          <a:lstStyle/>
          <a:p>
            <a:pPr algn="justLow" rtl="1" eaLnBrk="1" hangingPunct="1">
              <a:lnSpc>
                <a:spcPct val="150000"/>
              </a:lnSpc>
            </a:pPr>
            <a:r>
              <a:rPr lang="fa-IR" altLang="en-US" sz="2400" b="1" dirty="0" smtClean="0">
                <a:cs typeface="Zar" pitchFamily="2" charset="-78"/>
              </a:rPr>
              <a:t>افرادي که به مدت طولاني تحت استرس هاي پنهان قرار مي گيرند نشانه هاي متفاوتي از خود بروز مي دهند.</a:t>
            </a:r>
          </a:p>
          <a:p>
            <a:pPr algn="justLow" rtl="1" eaLnBrk="1" hangingPunct="1">
              <a:lnSpc>
                <a:spcPct val="150000"/>
              </a:lnSpc>
            </a:pPr>
            <a:r>
              <a:rPr lang="fa-IR" altLang="en-US" sz="2400" b="1" dirty="0" smtClean="0">
                <a:cs typeface="Zar" pitchFamily="2" charset="-78"/>
              </a:rPr>
              <a:t> مثل سردرد، اختلالات خواب، احساس اضطراب و تنش، خشم، مشکل در تمرکز، افسردگي، از دست دادن علاقه به غذا و يا افزايش اشتها، زخم معده، بيمارهاي پوستي، سردردهاي ميگرني و ... </a:t>
            </a:r>
          </a:p>
        </p:txBody>
      </p:sp>
      <p:pic>
        <p:nvPicPr>
          <p:cNvPr id="139269" name="Picture 5" descr="str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5245100"/>
            <a:ext cx="2844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7600" y="838200"/>
            <a:ext cx="10566400" cy="1143000"/>
          </a:xfrm>
        </p:spPr>
        <p:txBody>
          <a:bodyPr/>
          <a:lstStyle/>
          <a:p>
            <a:pPr algn="ctr"/>
            <a:r>
              <a:rPr lang="fa-IR" altLang="fa-IR" sz="5400" b="1" smtClean="0">
                <a:solidFill>
                  <a:srgbClr val="C00000"/>
                </a:solidFill>
                <a:cs typeface="B Zar" pitchFamily="2" charset="-78"/>
              </a:rPr>
              <a:t>معرفی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" y="624522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0377A764-0D87-4FC8-9811-380683BA6D7E}" type="slidenum">
              <a:rPr lang="ar-SA" altLang="fa-IR" sz="2600" smtClean="0">
                <a:solidFill>
                  <a:srgbClr val="FF0000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a-IR" sz="2600" smtClean="0">
              <a:solidFill>
                <a:srgbClr val="FF0000"/>
              </a:solidFill>
            </a:endParaRPr>
          </a:p>
        </p:txBody>
      </p:sp>
      <p:pic>
        <p:nvPicPr>
          <p:cNvPr id="4100" name="Picture 2" descr="شبکه 4/ برنامه «طعم مطالعه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1" y="2108200"/>
            <a:ext cx="9486900" cy="4000500"/>
          </a:xfrm>
        </p:spPr>
      </p:pic>
    </p:spTree>
    <p:extLst>
      <p:ext uri="{BB962C8B-B14F-4D97-AF65-F5344CB8AC3E}">
        <p14:creationId xmlns:p14="http://schemas.microsoft.com/office/powerpoint/2010/main" val="2101606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4400" b="1" dirty="0" smtClean="0">
                <a:solidFill>
                  <a:srgbClr val="C00000"/>
                </a:solidFill>
                <a:cs typeface="Zar" pitchFamily="2" charset="-78"/>
              </a:rPr>
              <a:t>نشانه هاي استرس</a:t>
            </a:r>
            <a:r>
              <a:rPr lang="en-US" altLang="en-US" sz="4400" b="1" dirty="0" smtClean="0">
                <a:solidFill>
                  <a:srgbClr val="C00000"/>
                </a:solidFill>
                <a:cs typeface="Zar" pitchFamily="2" charset="-78"/>
              </a:rPr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1" y="2717800"/>
            <a:ext cx="10204449" cy="3375026"/>
          </a:xfrm>
        </p:spPr>
        <p:txBody>
          <a:bodyPr/>
          <a:lstStyle/>
          <a:p>
            <a:pPr algn="justLow" rtl="1" eaLnBrk="1" hangingPunct="1">
              <a:lnSpc>
                <a:spcPct val="200000"/>
              </a:lnSpc>
            </a:pPr>
            <a:r>
              <a:rPr lang="fa-IR" altLang="en-US" sz="2800" b="1" dirty="0" smtClean="0">
                <a:solidFill>
                  <a:schemeClr val="tx1"/>
                </a:solidFill>
                <a:cs typeface="Zar" pitchFamily="2" charset="-78"/>
              </a:rPr>
              <a:t>وقتي استرس در حالت شديد رخ دهد و يا به مدت طولاني دوام بياورد، باعث فروپاشي سيستم موجود زنده مي گردد که به آن </a:t>
            </a:r>
            <a:r>
              <a:rPr lang="fa-IR" altLang="en-US" sz="2800" b="1" dirty="0" smtClean="0">
                <a:solidFill>
                  <a:srgbClr val="C00000"/>
                </a:solidFill>
                <a:cs typeface="Zar" pitchFamily="2" charset="-78"/>
              </a:rPr>
              <a:t>"فرسودگي" </a:t>
            </a:r>
            <a:r>
              <a:rPr lang="fa-IR" altLang="en-US" sz="2800" b="1" dirty="0" smtClean="0">
                <a:solidFill>
                  <a:schemeClr val="tx1"/>
                </a:solidFill>
                <a:cs typeface="Zar" pitchFamily="2" charset="-78"/>
              </a:rPr>
              <a:t>مي گويند</a:t>
            </a:r>
            <a:r>
              <a:rPr lang="en-US" altLang="en-US" sz="2800" b="1" dirty="0" smtClean="0">
                <a:solidFill>
                  <a:schemeClr val="tx1"/>
                </a:solidFill>
                <a:cs typeface="Zar" pitchFamily="2" charset="-78"/>
              </a:rPr>
              <a:t> </a:t>
            </a:r>
          </a:p>
        </p:txBody>
      </p:sp>
      <p:pic>
        <p:nvPicPr>
          <p:cNvPr id="139269" name="Picture 5" descr="str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284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10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a-IR" altLang="en-US" sz="3200" b="1" dirty="0" smtClean="0">
                <a:solidFill>
                  <a:srgbClr val="C00000"/>
                </a:solidFill>
                <a:cs typeface="Zar" pitchFamily="2" charset="-78"/>
              </a:rPr>
              <a:t>نشانه هاي اوليه "فرسودگي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634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 sz="3200" b="1" dirty="0" smtClean="0">
                <a:solidFill>
                  <a:srgbClr val="C00000"/>
                </a:solidFill>
                <a:cs typeface="Zar" pitchFamily="2" charset="-78"/>
              </a:rPr>
              <a:t>برخي از نشانه هاي اوليه "فرسودگي" عبارتند از:</a:t>
            </a:r>
            <a:endParaRPr lang="en-US" altLang="en-US" sz="3200" b="1" dirty="0" smtClean="0">
              <a:solidFill>
                <a:srgbClr val="C00000"/>
              </a:solidFill>
              <a:cs typeface="Zar" pitchFamily="2" charset="-78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150000"/>
              </a:lnSpc>
            </a:pPr>
            <a:r>
              <a:rPr lang="fa-IR" altLang="en-US" sz="2400" b="1" dirty="0" smtClean="0">
                <a:cs typeface="Zar" pitchFamily="2" charset="-78"/>
              </a:rPr>
              <a:t>خستگي مزمن (بي حالي، بي حوصلگي و احساس فقدان انرژي و سرزندگي)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b="1" dirty="0" smtClean="0">
                <a:cs typeface="Zar" pitchFamily="2" charset="-78"/>
              </a:rPr>
              <a:t>خشمگين شدن نسبت به مطالبات ديگران يا محيط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b="1" dirty="0" smtClean="0">
                <a:cs typeface="Zar" pitchFamily="2" charset="-78"/>
              </a:rPr>
              <a:t>سرزنش خود براي تن دادن به خواسته هاي پيرامون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b="1" dirty="0" smtClean="0">
                <a:cs typeface="Zar" pitchFamily="2" charset="-78"/>
              </a:rPr>
              <a:t>فلسفه بافي، منفي گرايي، و بي قراري</a:t>
            </a:r>
          </a:p>
        </p:txBody>
      </p:sp>
      <p:pic>
        <p:nvPicPr>
          <p:cNvPr id="138245" name="Picture 5" descr="str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264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000" b="1" dirty="0" smtClean="0">
                <a:solidFill>
                  <a:srgbClr val="FF0000"/>
                </a:solidFill>
                <a:cs typeface="B Zar" pitchFamily="2" charset="-78"/>
              </a:rPr>
              <a:t>فهرست مطالب</a:t>
            </a:r>
            <a:endParaRPr lang="en-US" altLang="en-US" sz="4000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214"/>
            <a:ext cx="10972800" cy="43211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endParaRPr lang="en-US" sz="2400" b="1" dirty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a-IR" sz="3600" b="1" dirty="0" smtClean="0">
                <a:cs typeface="B Zar" panose="00000400000000000000" pitchFamily="2" charset="-78"/>
              </a:rPr>
              <a:t>مقدمه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sz="3600" b="1" dirty="0" smtClean="0">
                <a:cs typeface="B Zar" panose="00000400000000000000" pitchFamily="2" charset="-78"/>
              </a:rPr>
              <a:t>تعریف استرس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sz="3600" b="1" dirty="0" smtClean="0">
                <a:cs typeface="B Zar" panose="00000400000000000000" pitchFamily="2" charset="-78"/>
              </a:rPr>
              <a:t>تمایز استرس با واژه های مشابه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4" y="2060575"/>
            <a:ext cx="37338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45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000" b="1" dirty="0" smtClean="0">
                <a:solidFill>
                  <a:srgbClr val="FF0000"/>
                </a:solidFill>
                <a:cs typeface="B Zar" pitchFamily="2" charset="-78"/>
              </a:rPr>
              <a:t>فهرست مطالب</a:t>
            </a:r>
            <a:endParaRPr lang="en-US" altLang="en-US" sz="4000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214"/>
            <a:ext cx="10185400" cy="43211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endParaRPr lang="fa-IR" sz="2400" b="1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نشانه های استرس</a:t>
            </a: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استرس کارکردی</a:t>
            </a: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تعدیل کننده های استرس</a:t>
            </a: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سندروم عمومی سازگاری</a:t>
            </a: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طبقه بندی علل استرس</a:t>
            </a: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endParaRPr lang="fa-IR" b="1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endParaRPr lang="fa-IR" sz="2400" b="1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endParaRPr lang="en-US" sz="2400" b="1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4" y="2060575"/>
            <a:ext cx="37338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46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000" b="1" dirty="0" smtClean="0">
                <a:solidFill>
                  <a:srgbClr val="FF0000"/>
                </a:solidFill>
                <a:cs typeface="B Zar" pitchFamily="2" charset="-78"/>
              </a:rPr>
              <a:t>فهرست مطالب</a:t>
            </a:r>
            <a:endParaRPr lang="en-US" altLang="en-US" sz="4000" b="1" dirty="0" smtClean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214"/>
            <a:ext cx="10312400" cy="432117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endParaRPr lang="fa-IR" sz="2400" b="1" dirty="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مدیریت استرس</a:t>
            </a: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سطوح مدیریت استرس</a:t>
            </a: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استرس زاهای سازمانی</a:t>
            </a:r>
          </a:p>
          <a:p>
            <a:pPr marL="0" indent="0" algn="r" rtl="1">
              <a:lnSpc>
                <a:spcPct val="15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000000"/>
                </a:solidFill>
                <a:cs typeface="B Zar" panose="00000400000000000000" pitchFamily="2" charset="-78"/>
              </a:rPr>
              <a:t>مدیریت استرس در سازمان</a:t>
            </a:r>
            <a:endParaRPr lang="en-US" sz="2400" b="1" dirty="0">
              <a:solidFill>
                <a:srgbClr val="000000"/>
              </a:solidFill>
              <a:cs typeface="B Zar" panose="00000400000000000000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4" y="2060575"/>
            <a:ext cx="37338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88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استرس چیست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فردریش نیچه</a:t>
            </a:r>
            <a:endParaRPr lang="en-US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b="1" dirty="0" smtClean="0">
                <a:cs typeface="B Zar" panose="00000400000000000000" pitchFamily="2" charset="-78"/>
              </a:rPr>
              <a:t>چیزی که ما را نکشد، قوی تر خواهد نمود</a:t>
            </a:r>
            <a:endParaRPr lang="en-US" sz="4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98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Low" defTabSz="914400" rtl="1" fontAlgn="base">
              <a:lnSpc>
                <a:spcPct val="150000"/>
              </a:lnSpc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مشکلات روزمره نيز اگرچه به اندازه بحرانهاي عمده زندگي چشمگير نيستند، اما خود نيز نوعي استرس به حساب مي آيند که استرس هاي </a:t>
            </a:r>
            <a:r>
              <a:rPr lang="fa-IR" altLang="en-US" sz="2800" b="1" kern="0" dirty="0">
                <a:solidFill>
                  <a:srgbClr val="C00000"/>
                </a:solidFill>
                <a:latin typeface="Arial"/>
                <a:cs typeface="Zar" pitchFamily="2" charset="-78"/>
              </a:rPr>
              <a:t>کوچک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يا </a:t>
            </a:r>
            <a:r>
              <a:rPr lang="fa-IR" altLang="en-US" sz="2800" b="1" kern="0" dirty="0">
                <a:solidFill>
                  <a:srgbClr val="C00000"/>
                </a:solidFill>
                <a:latin typeface="Arial"/>
                <a:cs typeface="Zar" pitchFamily="2" charset="-78"/>
              </a:rPr>
              <a:t>ميکرواسترس</a:t>
            </a:r>
            <a:r>
              <a:rPr lang="fa-IR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نام دارند</a:t>
            </a:r>
            <a:r>
              <a:rPr lang="en-US" altLang="en-US" sz="2800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4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Low" defTabSz="914400" rtl="1" fontAlgn="base">
              <a:lnSpc>
                <a:spcPct val="200000"/>
              </a:lnSpc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fa-IR" altLang="en-US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بسياري از اتفاقات خوشايند مثل ازدواج، تولد يک نوزاد، خريد يک خانه و تغيير محل زندگي و... نيز چون نوعي تغيير و سازگاري با شرايط جديد را ايجاب مي کنند، مي توانند </a:t>
            </a:r>
            <a:r>
              <a:rPr lang="fa-IR" altLang="en-US" b="1" kern="0" dirty="0">
                <a:solidFill>
                  <a:srgbClr val="C00000"/>
                </a:solidFill>
                <a:latin typeface="Arial"/>
                <a:cs typeface="Zar" pitchFamily="2" charset="-78"/>
              </a:rPr>
              <a:t>استرس زا </a:t>
            </a:r>
            <a:r>
              <a:rPr lang="fa-IR" altLang="en-US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باشند</a:t>
            </a:r>
            <a:r>
              <a:rPr lang="en-US" altLang="en-US" b="1" kern="0" dirty="0">
                <a:solidFill>
                  <a:srgbClr val="2F1311"/>
                </a:solidFill>
                <a:latin typeface="Arial"/>
                <a:cs typeface="Zar" pitchFamily="2" charset="-78"/>
              </a:rPr>
              <a:t> </a:t>
            </a:r>
            <a:endParaRPr lang="fa-IR" altLang="en-US" b="1" kern="0" dirty="0">
              <a:solidFill>
                <a:srgbClr val="2F1311"/>
              </a:solidFill>
              <a:latin typeface="Arial"/>
              <a:cs typeface="Zar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89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3905</TotalTime>
  <Words>531</Words>
  <Application>Microsoft Office PowerPoint</Application>
  <PresentationFormat>Custom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مدیریت استرس</vt:lpstr>
      <vt:lpstr>معرفی</vt:lpstr>
      <vt:lpstr>فهرست مطالب</vt:lpstr>
      <vt:lpstr>فهرست مطالب</vt:lpstr>
      <vt:lpstr>فهرست مطالب</vt:lpstr>
      <vt:lpstr>استرس چیست</vt:lpstr>
      <vt:lpstr>فردریش نیچه</vt:lpstr>
      <vt:lpstr>مقدمه</vt:lpstr>
      <vt:lpstr>مقدمه</vt:lpstr>
      <vt:lpstr>تعریف استرس</vt:lpstr>
      <vt:lpstr>واژه استرس </vt:lpstr>
      <vt:lpstr>تعریف استرس </vt:lpstr>
      <vt:lpstr>استرس چيست؟</vt:lpstr>
      <vt:lpstr>تعریف کامل استرس </vt:lpstr>
      <vt:lpstr>عامل استرس زا</vt:lpstr>
      <vt:lpstr>نشانه هاي استرس </vt:lpstr>
      <vt:lpstr>نشانه هاي استرس </vt:lpstr>
      <vt:lpstr>نشانه هاي استرس </vt:lpstr>
      <vt:lpstr>نشانه هاي استرس </vt:lpstr>
      <vt:lpstr>نشانه هاي استرس </vt:lpstr>
      <vt:lpstr>نشانه هاي اوليه "فرسودگي</vt:lpstr>
      <vt:lpstr>برخي از نشانه هاي اوليه "فرسودگي" عبارتند از: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ABTIN CO</dc:creator>
  <cp:lastModifiedBy>09018868042</cp:lastModifiedBy>
  <cp:revision>228</cp:revision>
  <dcterms:created xsi:type="dcterms:W3CDTF">2020-12-13T21:21:10Z</dcterms:created>
  <dcterms:modified xsi:type="dcterms:W3CDTF">2023-12-27T15:23:00Z</dcterms:modified>
</cp:coreProperties>
</file>